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5143500" cx="9144000"/>
  <p:notesSz cx="6858000" cy="9144000"/>
  <p:embeddedFontLst>
    <p:embeddedFont>
      <p:font typeface="Roboto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font" Target="fonts/Roboto-regular.fntdata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Roboto-italic.fntdata"/><Relationship Id="rId25" Type="http://schemas.openxmlformats.org/officeDocument/2006/relationships/font" Target="fonts/Roboto-bold.fntdata"/><Relationship Id="rId27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8ed7cb8f6d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8ed7cb8f6d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8ed7cb8f6d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8ed7cb8f6d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8ed7cb8f6d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8ed7cb8f6d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8ed7cb8f6d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8ed7cb8f6d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8ed7cb8f6d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8ed7cb8f6d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8ed7cb8f6d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8ed7cb8f6d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8ed7cb8f6d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8ed7cb8f6d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8ed7cb8f6d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8ed7cb8f6d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8ed7cb8f6d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8ed7cb8f6d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8ed7cb8f6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8ed7cb8f6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8ed7cb8f6d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8ed7cb8f6d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8ed7cb8f6d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8ed7cb8f6d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8ed7cb8f6d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8ed7cb8f6d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8ed7cb8f6d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8ed7cb8f6d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8ed7cb8f6d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8ed7cb8f6d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8ed7cb8f6d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8ed7cb8f6d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8ed7cb8f6d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8ed7cb8f6d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www.dailymotion.com/video/x6fb13c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www.themanitoban.com/2012/12/decolonizing-our-diets/13040/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thewalrus.ca/our-weekly-bread/" TargetMode="Externa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s://thewalrus.ca/the-history-of-food-in-canada-is-the-history-of-colonialism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padlet.com/tiffanycece/njpuu5q5y6ix1anw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padlet.com/tiffanycece/njpuu5q5y6ix1anw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www.dailymotion.com/video/x6fb1o8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youtu.be/c_Eutci7ack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youtu.be/kGrVhM_Gi8k" TargetMode="External"/><Relationship Id="rId4" Type="http://schemas.openxmlformats.org/officeDocument/2006/relationships/hyperlink" Target="https://youtu.be/kGrVhM_Gi8k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Place as Food Literacy</a:t>
            </a:r>
            <a:endParaRPr/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2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Food can </a:t>
            </a:r>
            <a:r>
              <a:rPr lang="en"/>
              <a:t>preserve</a:t>
            </a:r>
            <a:r>
              <a:rPr lang="en"/>
              <a:t> culture - two sides</a:t>
            </a:r>
            <a:endParaRPr/>
          </a:p>
        </p:txBody>
      </p:sp>
      <p:sp>
        <p:nvSpPr>
          <p:cNvPr id="140" name="Google Shape;140;p22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Food can work to preserve culture through prescribed expectations of particular food recipes: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Let’s watch together a scene from Ugly and Delicious: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What are some concerns?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600" u="sng">
                <a:solidFill>
                  <a:schemeClr val="hlink"/>
                </a:solidFill>
                <a:hlinkClick r:id="rId3"/>
              </a:rPr>
              <a:t>https://www.dailymotion.com/video/x6fb13c</a:t>
            </a:r>
            <a:r>
              <a:rPr lang="en" sz="2300"/>
              <a:t> - </a:t>
            </a:r>
            <a:r>
              <a:rPr lang="en"/>
              <a:t>26:30 minutes - 29 minutes  in - traditional ‘cultural’ identity does not allow for progressions and change?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3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Food an Act of Resistence?</a:t>
            </a:r>
            <a:endParaRPr/>
          </a:p>
        </p:txBody>
      </p:sp>
      <p:sp>
        <p:nvSpPr>
          <p:cNvPr id="146" name="Google Shape;146;p23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1"/>
                </a:solidFill>
                <a:highlight>
                  <a:srgbClr val="FFFFFF"/>
                </a:highlight>
              </a:rPr>
              <a:t>“Whoever makes the rules has an obvious interest…” - Christian Puglisi</a:t>
            </a:r>
            <a:endParaRPr sz="2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1"/>
                </a:solidFill>
                <a:highlight>
                  <a:srgbClr val="FFFFFF"/>
                </a:highlight>
              </a:rPr>
              <a:t>“Decolonization is any lived experience which does not legitimize colonization. It is a continuation of years of Indigenous resiliency. Decolonization is a colonial way of understanding that resiliency”</a:t>
            </a:r>
            <a:endParaRPr sz="2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  <a:highlight>
                  <a:srgbClr val="FFFFFF"/>
                </a:highlight>
              </a:rPr>
              <a:t>To Serrato, decolonizing the diet is about removing items from the diet that would not traditionally be there and rejecting the food pyramid.</a:t>
            </a:r>
            <a:endParaRPr sz="2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500"/>
              </a:spcBef>
              <a:spcAft>
                <a:spcPts val="160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Food, Resistance and Decolonialism</a:t>
            </a:r>
            <a:endParaRPr/>
          </a:p>
        </p:txBody>
      </p:sp>
      <p:sp>
        <p:nvSpPr>
          <p:cNvPr id="152" name="Google Shape;152;p2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  <a:highlight>
                  <a:srgbClr val="FFFFFF"/>
                </a:highlight>
              </a:rPr>
              <a:t>“It says you need to have milk, you need to have cheese – all these processed foods. It’s all part of a political project. Removing these things allows for a remembering or a return of an Indigenous food way,” says Serrato.</a:t>
            </a:r>
            <a:endParaRPr sz="21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highlight>
                  <a:srgbClr val="FFFFFF"/>
                </a:highlight>
              </a:rPr>
              <a:t>So what does a decolonized diet look like? “Local, Ecological, Sustainable, Organic, Native, and Seasonal” or LESONS is the acronym and theory that best embodies the philosophy</a:t>
            </a:r>
            <a:endParaRPr sz="21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61950" lvl="0" marL="457200" rtl="0" algn="l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100"/>
              <a:buChar char="-"/>
            </a:pPr>
            <a:r>
              <a:rPr lang="en" sz="1100" u="sng">
                <a:solidFill>
                  <a:schemeClr val="hlink"/>
                </a:solidFill>
                <a:hlinkClick r:id="rId3"/>
              </a:rPr>
              <a:t>http://www.themanitoban.com/2012/12/decolonizing-our-diets/13040/</a:t>
            </a:r>
            <a:endParaRPr sz="2100"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kind of rules?</a:t>
            </a:r>
            <a:endParaRPr/>
          </a:p>
        </p:txBody>
      </p:sp>
      <p:sp>
        <p:nvSpPr>
          <p:cNvPr id="158" name="Google Shape;158;p25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 sz="2400"/>
              <a:t>In your groups discuss the following ideas:</a:t>
            </a:r>
            <a:endParaRPr sz="24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" sz="2000"/>
              <a:t>Based on what you’ve learned about power, culture, symbols and food - whose interests are being served when we create a ‘narrative’ about our Western food diet?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" sz="2000"/>
              <a:t>Does that narrative exclude certain groups?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" sz="2000"/>
              <a:t>Who? Why?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" sz="2000"/>
              <a:t>Use the two slides above to help discuss your ideas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" sz="2000"/>
              <a:t>Feel free to add your group’s ideas to the padlet in column #4</a:t>
            </a:r>
            <a:endParaRPr sz="2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Look at Our Own Food Diet</a:t>
            </a:r>
            <a:endParaRPr/>
          </a:p>
        </p:txBody>
      </p:sp>
      <p:sp>
        <p:nvSpPr>
          <p:cNvPr id="164" name="Google Shape;164;p2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Your Investigative Task:</a:t>
            </a:r>
            <a:endParaRPr b="1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rabicParenR"/>
            </a:pPr>
            <a:r>
              <a:rPr lang="en"/>
              <a:t>Look at the images from this Walrus article: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arenR"/>
            </a:pPr>
            <a:r>
              <a:rPr lang="en" sz="1100" u="sng">
                <a:solidFill>
                  <a:schemeClr val="hlink"/>
                </a:solidFill>
                <a:hlinkClick r:id="rId3"/>
              </a:rPr>
              <a:t>https://thewalrus.ca/our-weekly-bread/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arenR"/>
            </a:pPr>
            <a:r>
              <a:rPr lang="en"/>
              <a:t>Write down in a google doc what experience resonates with you the most and explain WHY that resonates with you in 1 - 2 paragraphs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en"/>
              <a:t>Take a look at your food experiences for up to 7 days (one week)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arenR"/>
            </a:pPr>
            <a:r>
              <a:rPr lang="en"/>
              <a:t>Document what you eat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arenR"/>
            </a:pPr>
            <a:r>
              <a:rPr lang="en"/>
              <a:t>Write a story or a poem about your food diary and what it says about who you are and the cultural influence that is prevalent in your choices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Food Diet cont’d</a:t>
            </a:r>
            <a:endParaRPr/>
          </a:p>
        </p:txBody>
      </p:sp>
      <p:sp>
        <p:nvSpPr>
          <p:cNvPr id="170" name="Google Shape;170;p27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3) Compare your experiences with your group’s experiences and share your ideas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4) </a:t>
            </a:r>
            <a:r>
              <a:rPr lang="en" sz="900">
                <a:solidFill>
                  <a:schemeClr val="dk1"/>
                </a:solidFill>
              </a:rPr>
              <a:t> </a:t>
            </a:r>
            <a:r>
              <a:rPr lang="en" sz="1700">
                <a:solidFill>
                  <a:schemeClr val="dk1"/>
                </a:solidFill>
              </a:rPr>
              <a:t>work with your group, based on your shared experiences to create a NEW student </a:t>
            </a:r>
            <a:r>
              <a:rPr lang="en" sz="1700">
                <a:solidFill>
                  <a:schemeClr val="dk1"/>
                </a:solidFill>
              </a:rPr>
              <a:t>food routine </a:t>
            </a:r>
            <a:r>
              <a:rPr lang="en" sz="1700">
                <a:solidFill>
                  <a:schemeClr val="dk1"/>
                </a:solidFill>
              </a:rPr>
              <a:t>from some of your group’s original food diaries. You will attempt to dismantle assumed power structures for ‘student approved food’ and offers students alternatives to the status quo </a:t>
            </a:r>
            <a:endParaRPr sz="17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700">
                <a:solidFill>
                  <a:schemeClr val="dk1"/>
                </a:solidFill>
              </a:rPr>
              <a:t>5) Share your ideas with the class in a new or creative way = video advertisement, infographic, padlet, prezi, powerpoint etc</a:t>
            </a:r>
            <a:endParaRPr sz="17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28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solidFill>
                  <a:schemeClr val="dk1"/>
                </a:solidFill>
              </a:rPr>
              <a:t>6) Expectations for presentation: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700"/>
              <a:buChar char="-"/>
            </a:pPr>
            <a:r>
              <a:rPr lang="en" sz="1700">
                <a:solidFill>
                  <a:schemeClr val="dk1"/>
                </a:solidFill>
              </a:rPr>
              <a:t>You showed the connection between traditional concepts of student food to progressive concepts around food choices and impact on society and culture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-"/>
            </a:pPr>
            <a:r>
              <a:rPr lang="en" sz="1700">
                <a:solidFill>
                  <a:schemeClr val="dk1"/>
                </a:solidFill>
              </a:rPr>
              <a:t>Potential viable or flexible options for students that do not encourage the domination of a particular group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-"/>
            </a:pPr>
            <a:r>
              <a:rPr lang="en" sz="1700">
                <a:solidFill>
                  <a:schemeClr val="dk1"/>
                </a:solidFill>
              </a:rPr>
              <a:t>Challenge students to think about their own food choices and see food options in a new way</a:t>
            </a:r>
            <a:endParaRPr sz="17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</a:t>
            </a:r>
            <a:endParaRPr/>
          </a:p>
        </p:txBody>
      </p:sp>
      <p:sp>
        <p:nvSpPr>
          <p:cNvPr id="182" name="Google Shape;182;p29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Salad and multiculturalism - Salad isn’t just a salad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Bringing it back</a:t>
            </a:r>
            <a:endParaRPr/>
          </a:p>
        </p:txBody>
      </p:sp>
      <p:sp>
        <p:nvSpPr>
          <p:cNvPr id="188" name="Google Shape;188;p30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Each group will choose a point person or present to the class as an entire group their new food diary for students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Let’s vote on which group’s diary you think best exemplifies a new way of thinking about food, culture and identity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For next class - we’ll be taking a closer look at colonialism and food choices through the Walrus article </a:t>
            </a:r>
            <a:endParaRPr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en" sz="1600" u="sng">
                <a:solidFill>
                  <a:schemeClr val="hlink"/>
                </a:solidFill>
                <a:hlinkClick r:id="rId3"/>
              </a:rPr>
              <a:t>https://thewalrus.ca/the-history-of-food-in-canada-is-the-history-of-colonialism/</a:t>
            </a:r>
            <a:endParaRPr sz="19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Goals For Today - Suggestions ONLY :D</a:t>
            </a:r>
            <a:endParaRPr/>
          </a:p>
        </p:txBody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311700" y="1017800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Targets for Today: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How are your food choices and preferences shaped by a variety of internal and external factors like family, culture, society, class etc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Learn to analyze your own choices and understand yourself and your community members better through your analysis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Succes?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Gain empathy towards other communities within your society and how pervasive and status quo identities is influenced and solidified through food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Feel confident in presenting ideas to a group through individual and group discussions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Food and Your Life</a:t>
            </a:r>
            <a:endParaRPr/>
          </a:p>
        </p:txBody>
      </p:sp>
      <p:sp>
        <p:nvSpPr>
          <p:cNvPr id="98" name="Google Shape;98;p15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 to our padlet for today’s class: </a:t>
            </a:r>
            <a:r>
              <a:rPr lang="en" sz="1900" u="sng">
                <a:solidFill>
                  <a:schemeClr val="accent5"/>
                </a:solidFill>
                <a:hlinkClick r:id="rId3"/>
              </a:rPr>
              <a:t>https://padlet.com/tiffanycece/njpuu5q5y6ix1anw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And Go to column #1 - read my first post with the prompting questions. You may answer one or all of the prompts.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Take 1 - 2 minutes and write down an answer.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We will take up as a class together.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Currency of Food</a:t>
            </a:r>
            <a:endParaRPr/>
          </a:p>
        </p:txBody>
      </p:sp>
      <p:sp>
        <p:nvSpPr>
          <p:cNvPr id="104" name="Google Shape;104;p1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Take 1 - 2 minutes: Go into your cupboards and grab something that you enjoy either eating or drinking.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If you prefer - you can find a photo of your FAVOURITE meal or food item if you were given the chance to have it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Before you go: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My example: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I LOVE Antipasto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Why? It’s a simple item that is used for a variety of purposes = bread, cheese, pasta, salad etc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Has a lot of great ingredients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Currency of Food Cont’d</a:t>
            </a:r>
            <a:endParaRPr/>
          </a:p>
        </p:txBody>
      </p:sp>
      <p:sp>
        <p:nvSpPr>
          <p:cNvPr id="110" name="Google Shape;110;p17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Let’s SHARE your food = show and tell time.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Take 1 - 2 minutes independently to think about the following questions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What do I want you to say about your food?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What is my food choice?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1 reason I love this food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1 way this food relates to my life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You may use this padlet to share your images if you did images instead (Column #2):</a:t>
            </a:r>
            <a:endParaRPr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AutoNum type="alphaLcPeriod"/>
            </a:pPr>
            <a:r>
              <a:rPr lang="en" sz="1900" u="sng">
                <a:solidFill>
                  <a:schemeClr val="hlink"/>
                </a:solidFill>
                <a:hlinkClick r:id="rId3"/>
              </a:rPr>
              <a:t>https://padlet.com/tiffanycece/njpuu5q5y6ix1anw</a:t>
            </a:r>
            <a:endParaRPr sz="1900"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Ugly and Delicious</a:t>
            </a:r>
            <a:endParaRPr/>
          </a:p>
        </p:txBody>
      </p:sp>
      <p:sp>
        <p:nvSpPr>
          <p:cNvPr id="116" name="Google Shape;116;p18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We’re going to watch a quick 2 minutes clip that talks about the idea of tacos, what it represents to various individuals in a society and the discussion of food beyond consumption.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While you watch:</a:t>
            </a:r>
            <a:endParaRPr b="1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Think about your food choice and its representation in your society and other societies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Think about how YOU talk about and associate with food through your choices etc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 sz="2300"/>
              <a:t>Link: </a:t>
            </a:r>
            <a:r>
              <a:rPr lang="en" sz="1600" u="sng">
                <a:solidFill>
                  <a:schemeClr val="hlink"/>
                </a:solidFill>
                <a:hlinkClick r:id="rId3"/>
              </a:rPr>
              <a:t>https://www.dailymotion.com/video/x6fb1o8</a:t>
            </a:r>
            <a:r>
              <a:rPr lang="en" sz="2300"/>
              <a:t> - 44 minutes into video</a:t>
            </a:r>
            <a:r>
              <a:rPr lang="en" sz="2300"/>
              <a:t> </a:t>
            </a:r>
            <a:endParaRPr sz="23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talk about Food, Power and Culture</a:t>
            </a:r>
            <a:endParaRPr/>
          </a:p>
        </p:txBody>
      </p:sp>
      <p:sp>
        <p:nvSpPr>
          <p:cNvPr id="122" name="Google Shape;122;p19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But first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What is Power?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Volunteer - can you explain a ‘version’ of a power structure/hierarchy in a school environment?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WHY do you think this is a power structure?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What is Power?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https://youtu.be/c_Eutci7ack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Start at 1:14 - definition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Then look at number 4 - 6 for types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Then look at 3 laws of power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Now that we understand power</a:t>
            </a:r>
            <a:endParaRPr/>
          </a:p>
        </p:txBody>
      </p:sp>
      <p:sp>
        <p:nvSpPr>
          <p:cNvPr id="128" name="Google Shape;128;p20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Take a deeper dive into types of power - soft types #4 - 6 from previous video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What is culture and how does it affect the soft types of power?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Let’s watch this video together starting at around 55 secs in</a:t>
            </a:r>
            <a:endParaRPr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en" sz="1900" u="sng">
                <a:solidFill>
                  <a:schemeClr val="hlink"/>
                </a:solidFill>
                <a:hlinkClick r:id="rId3"/>
              </a:rPr>
              <a:t>https://youtu.be/kGrVhM_Gi8k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en"/>
              <a:t>Can you give me an example of symbols and cultural references that you think carry importance?</a:t>
            </a:r>
            <a:endParaRPr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en" sz="1900"/>
              <a:t>What is culture? </a:t>
            </a:r>
            <a:r>
              <a:rPr lang="en" sz="1900" u="sng">
                <a:solidFill>
                  <a:schemeClr val="hlink"/>
                </a:solidFill>
                <a:hlinkClick r:id="rId4"/>
              </a:rPr>
              <a:t>https://youtu.be/kGrVhM_Gi8k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en" sz="1900"/>
              <a:t>Start at 58 seconds</a:t>
            </a:r>
            <a:endParaRPr sz="1900"/>
          </a:p>
          <a:p>
            <a:pPr indent="0" lvl="0" marL="9144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Ugly And Delicious - Redesigning our Relationship with Food</a:t>
            </a:r>
            <a:endParaRPr/>
          </a:p>
        </p:txBody>
      </p:sp>
      <p:sp>
        <p:nvSpPr>
          <p:cNvPr id="134" name="Google Shape;134;p21"/>
          <p:cNvSpPr txBox="1"/>
          <p:nvPr>
            <p:ph idx="1" type="body"/>
          </p:nvPr>
        </p:nvSpPr>
        <p:spPr>
          <a:xfrm>
            <a:off x="311700" y="1531775"/>
            <a:ext cx="8520600" cy="303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Ideas here:</a:t>
            </a:r>
            <a:endParaRPr b="1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Go back to the original padlet - go to column #2 and post how you will NOW understand food using the ideas from Ugly and Delicious based on your understanding of power, culture and hierarchy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Take a few minutes here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Be prepared to share with the class and expand on your group’s ideas here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